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878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66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26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81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478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315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899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772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5545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231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701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547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en-ZA" b="1" u="sng" dirty="0" smtClean="0"/>
              <a:t>MUTATIONS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50"/>
            <a:ext cx="9144000" cy="5786454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en-ZA" b="1" u="sng" dirty="0" smtClean="0"/>
              <a:t>Single-Gene Disorders</a:t>
            </a:r>
            <a:r>
              <a:rPr lang="en-ZA" b="1" dirty="0" smtClean="0"/>
              <a:t> </a:t>
            </a:r>
            <a:r>
              <a:rPr lang="en-ZA" dirty="0" smtClean="0"/>
              <a:t>– just </a:t>
            </a:r>
            <a:r>
              <a:rPr lang="en-ZA" b="1" u="sng" dirty="0" smtClean="0"/>
              <a:t>one</a:t>
            </a:r>
            <a:r>
              <a:rPr lang="en-ZA" dirty="0" smtClean="0"/>
              <a:t> gene is changed or is not there. </a:t>
            </a:r>
            <a:r>
              <a:rPr lang="en-ZA" dirty="0" err="1" smtClean="0"/>
              <a:t>ColourBlindness</a:t>
            </a:r>
            <a:r>
              <a:rPr lang="en-ZA" dirty="0" smtClean="0"/>
              <a:t> and Haemophilia (P. 41-42). Albinism (P. 45).</a:t>
            </a:r>
          </a:p>
          <a:p>
            <a:pPr marL="514350" indent="-514350" algn="just">
              <a:buAutoNum type="arabicPeriod"/>
            </a:pPr>
            <a:endParaRPr lang="en-ZA" dirty="0" smtClean="0"/>
          </a:p>
          <a:p>
            <a:pPr marL="0" indent="0" algn="just">
              <a:buNone/>
            </a:pPr>
            <a:r>
              <a:rPr lang="en-ZA" b="1" dirty="0" smtClean="0"/>
              <a:t>2</a:t>
            </a:r>
            <a:r>
              <a:rPr lang="en-ZA" dirty="0" smtClean="0"/>
              <a:t>. </a:t>
            </a:r>
            <a:r>
              <a:rPr lang="en-ZA" b="1" u="sng" dirty="0" smtClean="0"/>
              <a:t>Chromosome Abnormality</a:t>
            </a:r>
            <a:r>
              <a:rPr lang="en-ZA" b="1" dirty="0" smtClean="0"/>
              <a:t> </a:t>
            </a:r>
            <a:r>
              <a:rPr lang="en-ZA" dirty="0" smtClean="0"/>
              <a:t>– Entire (</a:t>
            </a:r>
            <a:r>
              <a:rPr lang="en-ZA" b="1" dirty="0" smtClean="0"/>
              <a:t>full</a:t>
            </a:r>
            <a:r>
              <a:rPr lang="en-ZA" dirty="0" smtClean="0"/>
              <a:t>) chromosomes are </a:t>
            </a:r>
            <a:r>
              <a:rPr lang="en-ZA" b="1" dirty="0" smtClean="0"/>
              <a:t>added</a:t>
            </a:r>
            <a:r>
              <a:rPr lang="en-ZA" dirty="0" smtClean="0"/>
              <a:t> (Down’s Syndrome, Page 17), or are </a:t>
            </a:r>
            <a:r>
              <a:rPr lang="en-ZA" b="1" dirty="0" smtClean="0"/>
              <a:t>not there</a:t>
            </a:r>
            <a:r>
              <a:rPr lang="en-ZA" dirty="0" smtClean="0"/>
              <a:t>, or are </a:t>
            </a:r>
            <a:r>
              <a:rPr lang="en-ZA" b="1" dirty="0" smtClean="0"/>
              <a:t>back-to-front</a:t>
            </a:r>
            <a:r>
              <a:rPr lang="en-ZA" dirty="0" smtClean="0"/>
              <a:t>.</a:t>
            </a:r>
          </a:p>
          <a:p>
            <a:pPr marL="0" indent="0" algn="just">
              <a:buNone/>
            </a:pPr>
            <a:endParaRPr lang="en-ZA" dirty="0" smtClean="0"/>
          </a:p>
          <a:p>
            <a:pPr marL="0" indent="0" algn="just">
              <a:buNone/>
            </a:pPr>
            <a:r>
              <a:rPr lang="en-ZA" b="1" dirty="0" smtClean="0"/>
              <a:t>3. </a:t>
            </a:r>
            <a:r>
              <a:rPr lang="en-ZA" b="1" u="sng" dirty="0" err="1" smtClean="0"/>
              <a:t>MultiFactorial</a:t>
            </a:r>
            <a:r>
              <a:rPr lang="en-ZA" b="1" u="sng" dirty="0" smtClean="0"/>
              <a:t> </a:t>
            </a:r>
            <a:r>
              <a:rPr lang="en-ZA" b="1" u="sng" dirty="0" err="1" smtClean="0"/>
              <a:t>DisOrders</a:t>
            </a:r>
            <a:r>
              <a:rPr lang="en-ZA" b="1" dirty="0" smtClean="0"/>
              <a:t> </a:t>
            </a:r>
            <a:r>
              <a:rPr lang="en-ZA" dirty="0" smtClean="0"/>
              <a:t>– </a:t>
            </a:r>
            <a:r>
              <a:rPr lang="en-ZA" b="1" dirty="0" smtClean="0"/>
              <a:t>Very many </a:t>
            </a:r>
            <a:r>
              <a:rPr lang="en-ZA" dirty="0" smtClean="0"/>
              <a:t>genes are changed, often helped by the environment. Alzheimer's Disease. Ovarian and Breast Cancer.</a:t>
            </a:r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084168" y="2827"/>
            <a:ext cx="3059832" cy="10915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9553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 fontScale="90000"/>
          </a:bodyPr>
          <a:lstStyle/>
          <a:p>
            <a:r>
              <a:rPr lang="en-ZA" b="1" u="sng" dirty="0" smtClean="0"/>
              <a:t>GENETIC ENGINEERING</a:t>
            </a:r>
            <a:br>
              <a:rPr lang="en-ZA" b="1" u="sng" dirty="0" smtClean="0"/>
            </a:br>
            <a:r>
              <a:rPr lang="en-ZA" b="1" u="sng" dirty="0" smtClean="0"/>
              <a:t>a.k.a. GENETIC MODIFICATION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en-US" dirty="0" smtClean="0"/>
              <a:t>Originally, </a:t>
            </a:r>
            <a:r>
              <a:rPr lang="en-US" b="1" dirty="0" smtClean="0"/>
              <a:t>selective breeding </a:t>
            </a:r>
            <a:r>
              <a:rPr lang="en-US" dirty="0" smtClean="0"/>
              <a:t>improved the quality of farm animals and crops.</a:t>
            </a:r>
          </a:p>
          <a:p>
            <a:pPr algn="just">
              <a:buFont typeface="Arial" charset="0"/>
              <a:buChar char="•"/>
            </a:pPr>
            <a:r>
              <a:rPr lang="en-US" dirty="0" smtClean="0"/>
              <a:t>Now, the plan of the DNA in an organism is slightly changed by scientists in a laboratory.</a:t>
            </a:r>
          </a:p>
          <a:p>
            <a:pPr algn="just">
              <a:buFont typeface="Arial" charset="0"/>
              <a:buChar char="•"/>
            </a:pPr>
            <a:r>
              <a:rPr lang="en-US" dirty="0" smtClean="0"/>
              <a:t>These changed plans can now be used in </a:t>
            </a:r>
            <a:r>
              <a:rPr lang="en-US" dirty="0" err="1" smtClean="0"/>
              <a:t>BioTechnology</a:t>
            </a:r>
            <a:r>
              <a:rPr lang="en-US" dirty="0" smtClean="0"/>
              <a:t> – the plans in living things are being </a:t>
            </a:r>
            <a:r>
              <a:rPr lang="en-US" b="1" dirty="0" smtClean="0"/>
              <a:t>manipulated</a:t>
            </a:r>
            <a:r>
              <a:rPr lang="en-US" dirty="0" smtClean="0"/>
              <a:t> into helping us in medicines (like in making insulin for Diabetics) and to clean up the environment (like in use for oil-spills).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5"/>
            <a:ext cx="1331640" cy="16001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09205" y="0"/>
            <a:ext cx="1334796" cy="1600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4514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2958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CLONING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4410"/>
            <a:ext cx="9144000" cy="574359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This is where there is only </a:t>
            </a:r>
            <a:r>
              <a:rPr lang="en-US" b="1" u="sng" dirty="0" smtClean="0"/>
              <a:t>one</a:t>
            </a:r>
            <a:r>
              <a:rPr lang="en-US" b="1" dirty="0" smtClean="0"/>
              <a:t> parent, and the child has </a:t>
            </a:r>
            <a:r>
              <a:rPr lang="en-US" b="1" u="sng" dirty="0" smtClean="0"/>
              <a:t>exactly the same plan </a:t>
            </a:r>
            <a:r>
              <a:rPr lang="en-US" b="1" dirty="0" smtClean="0"/>
              <a:t>as that parent.</a:t>
            </a:r>
          </a:p>
          <a:p>
            <a:pPr algn="just"/>
            <a:r>
              <a:rPr lang="en-US" dirty="0" smtClean="0"/>
              <a:t>Nature does this </a:t>
            </a:r>
            <a:r>
              <a:rPr lang="en-US" dirty="0" err="1" smtClean="0"/>
              <a:t>Vegetatively</a:t>
            </a:r>
            <a:r>
              <a:rPr lang="en-US" dirty="0" smtClean="0"/>
              <a:t> – Asexual reproduction.</a:t>
            </a:r>
          </a:p>
          <a:p>
            <a:pPr algn="just"/>
            <a:r>
              <a:rPr lang="en-US" u="sng" dirty="0" smtClean="0"/>
              <a:t>Scientists now do it with female animals (Dolly &amp; </a:t>
            </a:r>
            <a:r>
              <a:rPr lang="en-US" u="sng" dirty="0" err="1" smtClean="0"/>
              <a:t>Futhi</a:t>
            </a:r>
            <a:r>
              <a:rPr lang="en-US" u="sng" dirty="0" smtClean="0"/>
              <a:t>):</a:t>
            </a:r>
          </a:p>
          <a:p>
            <a:pPr algn="just">
              <a:buFontTx/>
              <a:buChar char="-"/>
            </a:pPr>
            <a:r>
              <a:rPr lang="en-US" dirty="0" smtClean="0"/>
              <a:t>Take a </a:t>
            </a:r>
            <a:r>
              <a:rPr lang="en-US" smtClean="0"/>
              <a:t>diploid stem-cell </a:t>
            </a:r>
            <a:r>
              <a:rPr lang="en-US" dirty="0" smtClean="0"/>
              <a:t>from </a:t>
            </a:r>
            <a:r>
              <a:rPr lang="en-US" b="1" i="1" dirty="0" err="1" smtClean="0"/>
              <a:t>SuperMom</a:t>
            </a:r>
            <a:r>
              <a:rPr lang="en-US" b="1" i="1" dirty="0" smtClean="0"/>
              <a:t>/Dad</a:t>
            </a:r>
            <a:r>
              <a:rPr lang="en-US" dirty="0" smtClean="0"/>
              <a:t>. Take out </a:t>
            </a:r>
            <a:r>
              <a:rPr lang="en-US" b="1" dirty="0" smtClean="0"/>
              <a:t>only</a:t>
            </a:r>
            <a:r>
              <a:rPr lang="en-US" dirty="0" smtClean="0"/>
              <a:t> its nucleus, &amp; throw away the rest of the cell.</a:t>
            </a:r>
          </a:p>
          <a:p>
            <a:pPr algn="just">
              <a:buFontTx/>
              <a:buChar char="-"/>
            </a:pPr>
            <a:r>
              <a:rPr lang="en-US" dirty="0" smtClean="0"/>
              <a:t>Take an egg cell (ovum) from any other female. Throw away </a:t>
            </a:r>
            <a:r>
              <a:rPr lang="en-US" b="1" dirty="0" smtClean="0"/>
              <a:t>only</a:t>
            </a:r>
            <a:r>
              <a:rPr lang="en-US" dirty="0" smtClean="0"/>
              <a:t> its nucleus.</a:t>
            </a:r>
          </a:p>
          <a:p>
            <a:pPr algn="just">
              <a:buFontTx/>
              <a:buChar char="-"/>
            </a:pPr>
            <a:r>
              <a:rPr lang="en-US" dirty="0" smtClean="0"/>
              <a:t>Put </a:t>
            </a:r>
            <a:r>
              <a:rPr lang="en-US" b="1" i="1" dirty="0" err="1" smtClean="0"/>
              <a:t>SuperMom</a:t>
            </a:r>
            <a:r>
              <a:rPr lang="en-US" b="1" i="1" dirty="0" smtClean="0"/>
              <a:t>/Dad’s</a:t>
            </a:r>
            <a:r>
              <a:rPr lang="en-US" dirty="0" smtClean="0"/>
              <a:t> nucleus in this empty egg cell.</a:t>
            </a:r>
          </a:p>
          <a:p>
            <a:pPr algn="just">
              <a:buFontTx/>
              <a:buChar char="-"/>
            </a:pPr>
            <a:r>
              <a:rPr lang="en-US" dirty="0" smtClean="0"/>
              <a:t>Give it a controlled electrical shock – it starts dividing.</a:t>
            </a:r>
          </a:p>
          <a:p>
            <a:pPr algn="just">
              <a:buFontTx/>
              <a:buChar char="-"/>
            </a:pPr>
            <a:r>
              <a:rPr lang="en-US" dirty="0" smtClean="0"/>
              <a:t>Put it in the womb of any (third) Mommy.</a:t>
            </a:r>
          </a:p>
          <a:p>
            <a:pPr algn="just">
              <a:buFontTx/>
              <a:buChar char="-"/>
            </a:pPr>
            <a:r>
              <a:rPr lang="en-US" dirty="0" smtClean="0"/>
              <a:t>The </a:t>
            </a:r>
            <a:r>
              <a:rPr lang="en-US" b="1" u="sng" dirty="0" smtClean="0"/>
              <a:t>exact copy </a:t>
            </a:r>
            <a:r>
              <a:rPr lang="en-US" dirty="0" smtClean="0"/>
              <a:t>of </a:t>
            </a:r>
            <a:r>
              <a:rPr lang="en-US" b="1" i="1" dirty="0" err="1" smtClean="0"/>
              <a:t>SuperMom</a:t>
            </a:r>
            <a:r>
              <a:rPr lang="en-US" b="1" i="1" dirty="0" smtClean="0"/>
              <a:t>/Dad</a:t>
            </a:r>
            <a:r>
              <a:rPr lang="en-US" dirty="0" smtClean="0"/>
              <a:t> is the result.</a:t>
            </a: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53491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282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MUTATIONS</vt:lpstr>
      <vt:lpstr>GENETIC ENGINEERING a.k.a. GENETIC MODIFICATION</vt:lpstr>
      <vt:lpstr>CLONING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MUTATIONS</dc:title>
  <dc:creator>Anton Theron</dc:creator>
  <cp:lastModifiedBy>Amanda</cp:lastModifiedBy>
  <cp:revision>6</cp:revision>
  <dcterms:created xsi:type="dcterms:W3CDTF">2006-08-16T00:00:00Z</dcterms:created>
  <dcterms:modified xsi:type="dcterms:W3CDTF">2020-06-08T14:34:35Z</dcterms:modified>
</cp:coreProperties>
</file>